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e1f122ce4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e1f122ce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e1f122ce4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e1f122ce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e1f122ce4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e1f122ce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e1f122ce4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e1f122ce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6659fec19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6659fec1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6659fec19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6659fec1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rtl="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indent="-349250" lvl="1" marL="914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indent="-349250" lvl="2" marL="1371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49250" lvl="3" marL="18288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indent="-349250" lvl="4" marL="2286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indent="-349250" lvl="5" marL="27432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indent="-349250" lvl="6" marL="3200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indent="-349250" lvl="7" marL="3657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indent="-349250" lvl="8" marL="41148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85875" y="164750"/>
            <a:ext cx="118536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0000"/>
                </a:solidFill>
              </a:rPr>
              <a:t>FRASES ÚTILES PARA COMUNICARSE CON </a:t>
            </a:r>
            <a:r>
              <a:rPr b="1" lang="en-US" sz="3200">
                <a:solidFill>
                  <a:srgbClr val="4ACA48"/>
                </a:solidFill>
              </a:rPr>
              <a:t>EL MAESTRO</a:t>
            </a:r>
            <a:endParaRPr b="1" sz="3200">
              <a:solidFill>
                <a:srgbClr val="4ACA4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272725" y="928248"/>
            <a:ext cx="11360700" cy="592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Necesito hablar con usted  ~ </a:t>
            </a:r>
            <a:r>
              <a:rPr lang="en-US" sz="3200">
                <a:solidFill>
                  <a:srgbClr val="0000FF"/>
                </a:solidFill>
              </a:rPr>
              <a:t>I need to talk with you.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Necesito ayuda ~ </a:t>
            </a:r>
            <a:r>
              <a:rPr lang="en-US" sz="3200">
                <a:solidFill>
                  <a:srgbClr val="0000FF"/>
                </a:solidFill>
              </a:rPr>
              <a:t>I need help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¿Me puede informar sobre el progreso de mi hijo/a? ~ </a:t>
            </a:r>
            <a:r>
              <a:rPr lang="en-US" sz="3200">
                <a:solidFill>
                  <a:srgbClr val="0000FF"/>
                </a:solidFill>
              </a:rPr>
              <a:t>Can you inform me about my son’s/ daughter’s progress?   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Me puede informar sobre el comportamiento de mi hijo/a? ~ </a:t>
            </a:r>
            <a:r>
              <a:rPr lang="en-US" sz="3200">
                <a:solidFill>
                  <a:srgbClr val="0000FF"/>
                </a:solidFill>
              </a:rPr>
              <a:t>Can you informed about my son’s/ daughter’s behavior?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rgbClr val="000000"/>
                </a:solidFill>
              </a:rPr>
              <a:t>¿M</a:t>
            </a:r>
            <a:r>
              <a:rPr lang="en-US" sz="3200">
                <a:solidFill>
                  <a:srgbClr val="000000"/>
                </a:solidFill>
              </a:rPr>
              <a:t>e podría mandar la tarea? ~ </a:t>
            </a:r>
            <a:r>
              <a:rPr lang="en-US" sz="3200">
                <a:solidFill>
                  <a:srgbClr val="0000FF"/>
                </a:solidFill>
              </a:rPr>
              <a:t>Can you send me the homework?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La computadora de mi hijo/a no funciona ~ </a:t>
            </a:r>
            <a:r>
              <a:rPr lang="en-US" sz="3200">
                <a:solidFill>
                  <a:srgbClr val="0000FF"/>
                </a:solidFill>
              </a:rPr>
              <a:t>My son/daughter’s computer doesn’t work.</a:t>
            </a:r>
            <a:endParaRPr sz="32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272725" y="928248"/>
            <a:ext cx="11360700" cy="592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¿Me puede informar sobre el progreso de mi hijo/a? ~ </a:t>
            </a:r>
            <a:r>
              <a:rPr lang="en-US" sz="3200">
                <a:solidFill>
                  <a:srgbClr val="0000FF"/>
                </a:solidFill>
              </a:rPr>
              <a:t>Can you inform me about my son’s/ daughter’s progress?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Mi hijo/a no va a ir al colegio porque está enfermo ~ </a:t>
            </a:r>
            <a:r>
              <a:rPr lang="en-US" sz="3200">
                <a:solidFill>
                  <a:srgbClr val="0000FF"/>
                </a:solidFill>
              </a:rPr>
              <a:t>My son/daughter will not go to the school because he/she is sick.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Mi hijo/a no va a ir al colegio porque tiene una cita con el doctor ~ </a:t>
            </a:r>
            <a:r>
              <a:rPr lang="en-US" sz="3200">
                <a:solidFill>
                  <a:srgbClr val="0000FF"/>
                </a:solidFill>
              </a:rPr>
              <a:t>My son/daughter will not go to the school because he/she has a doctor appointment.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Mi hijo/a no va a ir al colegio porque va a ir de vacaciones ~ </a:t>
            </a:r>
            <a:r>
              <a:rPr lang="en-US" sz="3200">
                <a:solidFill>
                  <a:srgbClr val="0000FF"/>
                </a:solidFill>
              </a:rPr>
              <a:t>My son/daughter will not go to the school because he/she is going on vacation.</a:t>
            </a:r>
            <a:endParaRPr sz="3200"/>
          </a:p>
        </p:txBody>
      </p:sp>
      <p:sp>
        <p:nvSpPr>
          <p:cNvPr id="61" name="Google Shape;61;p14"/>
          <p:cNvSpPr txBox="1"/>
          <p:nvPr>
            <p:ph type="title"/>
          </p:nvPr>
        </p:nvSpPr>
        <p:spPr>
          <a:xfrm>
            <a:off x="85875" y="164750"/>
            <a:ext cx="118536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0000"/>
                </a:solidFill>
              </a:rPr>
              <a:t>FRASES ÚTILES PARA COMUNICARSE CON </a:t>
            </a:r>
            <a:r>
              <a:rPr b="1" lang="en-US" sz="3200">
                <a:solidFill>
                  <a:srgbClr val="4ACA48"/>
                </a:solidFill>
              </a:rPr>
              <a:t>EL MAESTRO</a:t>
            </a:r>
            <a:endParaRPr b="1" sz="3200">
              <a:solidFill>
                <a:srgbClr val="4ACA4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272725" y="928248"/>
            <a:ext cx="11360700" cy="592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Voy a recoger antes a mi hijo/a para llevarlo al doctor ~ </a:t>
            </a:r>
            <a:r>
              <a:rPr lang="en-US" sz="3000">
                <a:solidFill>
                  <a:srgbClr val="0000FF"/>
                </a:solidFill>
              </a:rPr>
              <a:t>I will pick up my son/daughter earlier as he/she has a doctor appointment.</a:t>
            </a:r>
            <a:endParaRPr sz="3000">
              <a:solidFill>
                <a:srgbClr val="0000FF"/>
              </a:solidFill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Voy a recoger antes a mi hijo/a porque tiene un compromiso ~ </a:t>
            </a:r>
            <a:r>
              <a:rPr lang="en-US" sz="3000">
                <a:solidFill>
                  <a:srgbClr val="0000FF"/>
                </a:solidFill>
              </a:rPr>
              <a:t>I will pick up my son/daughter earlier as he/she has a commitment.</a:t>
            </a:r>
            <a:endParaRPr sz="3000">
              <a:solidFill>
                <a:srgbClr val="0000FF"/>
              </a:solidFill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El sonido de la computadora de mi hijo/a no funciona ~ </a:t>
            </a:r>
            <a:r>
              <a:rPr lang="en-US" sz="3000">
                <a:solidFill>
                  <a:srgbClr val="0000FF"/>
                </a:solidFill>
              </a:rPr>
              <a:t>The sound on my son/daughter’s computer doesn’t work.</a:t>
            </a:r>
            <a:endParaRPr sz="3000">
              <a:solidFill>
                <a:srgbClr val="0000FF"/>
              </a:solidFill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El video de la computadora de mi hijo/a no funciona ~ </a:t>
            </a:r>
            <a:r>
              <a:rPr lang="en-US" sz="3000">
                <a:solidFill>
                  <a:srgbClr val="0000FF"/>
                </a:solidFill>
              </a:rPr>
              <a:t>The video on my son/daughter’s computer doesn’t work.</a:t>
            </a:r>
            <a:endParaRPr sz="3000">
              <a:solidFill>
                <a:srgbClr val="0000FF"/>
              </a:solidFill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Tengo problemas con el internet ~ </a:t>
            </a:r>
            <a:r>
              <a:rPr lang="en-US" sz="3000">
                <a:solidFill>
                  <a:srgbClr val="0000FF"/>
                </a:solidFill>
              </a:rPr>
              <a:t>I have problems with the  internet.</a:t>
            </a:r>
            <a:endParaRPr sz="3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38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38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3300"/>
          </a:p>
        </p:txBody>
      </p:sp>
      <p:sp>
        <p:nvSpPr>
          <p:cNvPr id="67" name="Google Shape;67;p15"/>
          <p:cNvSpPr txBox="1"/>
          <p:nvPr>
            <p:ph type="title"/>
          </p:nvPr>
        </p:nvSpPr>
        <p:spPr>
          <a:xfrm>
            <a:off x="85875" y="164750"/>
            <a:ext cx="118536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0000"/>
                </a:solidFill>
              </a:rPr>
              <a:t>FRASES ÚTILES PARA COMUNICARSE CON </a:t>
            </a:r>
            <a:r>
              <a:rPr b="1" lang="en-US" sz="3200">
                <a:solidFill>
                  <a:srgbClr val="4ACA48"/>
                </a:solidFill>
              </a:rPr>
              <a:t>EL MAESTRO</a:t>
            </a:r>
            <a:endParaRPr b="1" sz="3200">
              <a:solidFill>
                <a:srgbClr val="4ACA4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272725" y="928248"/>
            <a:ext cx="11360700" cy="592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Mi hijo/a está enfermo ~ </a:t>
            </a:r>
            <a:r>
              <a:rPr lang="en-US" sz="3200">
                <a:solidFill>
                  <a:srgbClr val="0000FF"/>
                </a:solidFill>
              </a:rPr>
              <a:t>My son/daughter is sick.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Mi hijo/a no va a ir al colegio porque está enfermo ~ </a:t>
            </a:r>
            <a:r>
              <a:rPr lang="en-US" sz="3200">
                <a:solidFill>
                  <a:srgbClr val="0000FF"/>
                </a:solidFill>
              </a:rPr>
              <a:t>My son/daughter will not attend to the school because he/she is sick.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¿Me podría recomendar un doctor? ~ </a:t>
            </a:r>
            <a:r>
              <a:rPr lang="en-US" sz="3200">
                <a:solidFill>
                  <a:srgbClr val="0000FF"/>
                </a:solidFill>
              </a:rPr>
              <a:t>Can you recommend me a doctor?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¿Me podría recomendar un dentista? ~ </a:t>
            </a:r>
            <a:r>
              <a:rPr lang="en-US" sz="3200">
                <a:solidFill>
                  <a:srgbClr val="0000FF"/>
                </a:solidFill>
              </a:rPr>
              <a:t>Can you recommend me a dentist?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¿Me podría recomendar un oculista? ~ </a:t>
            </a:r>
            <a:r>
              <a:rPr lang="en-US" sz="3200">
                <a:solidFill>
                  <a:srgbClr val="0000FF"/>
                </a:solidFill>
              </a:rPr>
              <a:t>Can you recommend me an eye doctor?</a:t>
            </a:r>
            <a:endParaRPr sz="32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3500"/>
          </a:p>
        </p:txBody>
      </p:sp>
      <p:sp>
        <p:nvSpPr>
          <p:cNvPr id="73" name="Google Shape;73;p16"/>
          <p:cNvSpPr txBox="1"/>
          <p:nvPr>
            <p:ph type="title"/>
          </p:nvPr>
        </p:nvSpPr>
        <p:spPr>
          <a:xfrm>
            <a:off x="85875" y="164750"/>
            <a:ext cx="118536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00">
                <a:solidFill>
                  <a:srgbClr val="000000"/>
                </a:solidFill>
              </a:rPr>
              <a:t>FRASES ÚTILES PARA COMUNICARSE CON </a:t>
            </a:r>
            <a:r>
              <a:rPr b="1" lang="en-US" sz="3100">
                <a:solidFill>
                  <a:srgbClr val="FF0000"/>
                </a:solidFill>
              </a:rPr>
              <a:t>LA ENFERMERA</a:t>
            </a:r>
            <a:endParaRPr b="1" sz="31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272725" y="928250"/>
            <a:ext cx="11667000" cy="592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hablar con el director/a ~</a:t>
            </a:r>
            <a:r>
              <a:rPr lang="en-US" sz="3200">
                <a:solidFill>
                  <a:srgbClr val="0000FF"/>
                </a:solidFill>
              </a:rPr>
              <a:t> I need to talk with the principal.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cambiar a mi hijo/a de virtual a hibrido ~</a:t>
            </a:r>
            <a:r>
              <a:rPr lang="en-US" sz="3200">
                <a:solidFill>
                  <a:srgbClr val="0000FF"/>
                </a:solidFill>
              </a:rPr>
              <a:t> I need to change my son/daughter from virtual to hybrid.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cambiar a mi hijo/a de híbrido a virtual~</a:t>
            </a:r>
            <a:r>
              <a:rPr lang="en-US" sz="3200">
                <a:solidFill>
                  <a:srgbClr val="0000FF"/>
                </a:solidFill>
              </a:rPr>
              <a:t> I need to change my son/daughter from hybrid to virtual 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cambiar mi dirección ~ </a:t>
            </a:r>
            <a:r>
              <a:rPr lang="en-US" sz="3200">
                <a:solidFill>
                  <a:srgbClr val="0000FF"/>
                </a:solidFill>
              </a:rPr>
              <a:t>I need to change my address.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cambiar mi telefono ~ </a:t>
            </a:r>
            <a:r>
              <a:rPr lang="en-US" sz="3200">
                <a:solidFill>
                  <a:srgbClr val="0000FF"/>
                </a:solidFill>
              </a:rPr>
              <a:t>I need to change my phone number.</a:t>
            </a:r>
            <a:endParaRPr sz="4000">
              <a:solidFill>
                <a:srgbClr val="0000FF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3500"/>
          </a:p>
        </p:txBody>
      </p:sp>
      <p:sp>
        <p:nvSpPr>
          <p:cNvPr id="79" name="Google Shape;79;p17"/>
          <p:cNvSpPr txBox="1"/>
          <p:nvPr>
            <p:ph type="title"/>
          </p:nvPr>
        </p:nvSpPr>
        <p:spPr>
          <a:xfrm>
            <a:off x="85875" y="164750"/>
            <a:ext cx="118536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rgbClr val="000000"/>
                </a:solidFill>
              </a:rPr>
              <a:t>FRASES ÚTILES PARA COMUNICARSE CON </a:t>
            </a:r>
            <a:r>
              <a:rPr b="1" lang="en-US" sz="3000">
                <a:solidFill>
                  <a:srgbClr val="FF9900"/>
                </a:solidFill>
              </a:rPr>
              <a:t>ADMINISTRACIÓN</a:t>
            </a:r>
            <a:endParaRPr b="1" sz="300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272725" y="928250"/>
            <a:ext cx="11667000" cy="592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cambiar mi dirección ~ </a:t>
            </a:r>
            <a:r>
              <a:rPr lang="en-US" sz="3200">
                <a:solidFill>
                  <a:srgbClr val="0000FF"/>
                </a:solidFill>
              </a:rPr>
              <a:t>I need to change my address.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cambiar mi telefono ~ </a:t>
            </a:r>
            <a:r>
              <a:rPr lang="en-US" sz="3200">
                <a:solidFill>
                  <a:srgbClr val="0000FF"/>
                </a:solidFill>
              </a:rPr>
              <a:t>I need to change my phone number.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cambiar la persona de contacto ~ </a:t>
            </a:r>
            <a:r>
              <a:rPr lang="en-US" sz="3200">
                <a:solidFill>
                  <a:srgbClr val="0000FF"/>
                </a:solidFill>
              </a:rPr>
              <a:t>I need to change the emergency contact.</a:t>
            </a:r>
            <a:endParaRPr sz="3200">
              <a:solidFill>
                <a:srgbClr val="0000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Necesito hablar con transportación ~ </a:t>
            </a:r>
            <a:r>
              <a:rPr lang="en-US" sz="3200">
                <a:solidFill>
                  <a:srgbClr val="0000FF"/>
                </a:solidFill>
              </a:rPr>
              <a:t>I need to talk with transportation.</a:t>
            </a:r>
            <a:endParaRPr sz="3500"/>
          </a:p>
        </p:txBody>
      </p:sp>
      <p:sp>
        <p:nvSpPr>
          <p:cNvPr id="85" name="Google Shape;85;p18"/>
          <p:cNvSpPr txBox="1"/>
          <p:nvPr>
            <p:ph type="title"/>
          </p:nvPr>
        </p:nvSpPr>
        <p:spPr>
          <a:xfrm>
            <a:off x="85875" y="164750"/>
            <a:ext cx="118536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rgbClr val="000000"/>
                </a:solidFill>
              </a:rPr>
              <a:t>FRASES ÚTILES PARA COMUNICARSE CON </a:t>
            </a:r>
            <a:r>
              <a:rPr b="1" lang="en-US" sz="3000">
                <a:solidFill>
                  <a:srgbClr val="FF9900"/>
                </a:solidFill>
              </a:rPr>
              <a:t>ADMINISTRACIÓN</a:t>
            </a:r>
            <a:endParaRPr b="1" sz="300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